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4" d="100"/>
          <a:sy n="54" d="100"/>
        </p:scale>
        <p:origin x="-2022" y="-8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5F1B2B0-0437-4889-B691-EE90FEF83B45}"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53593701-6608-47E8-B5E3-F5B2C8B352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1B2B0-0437-4889-B691-EE90FEF83B45}"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93701-6608-47E8-B5E3-F5B2C8B352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1B2B0-0437-4889-B691-EE90FEF83B45}"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93701-6608-47E8-B5E3-F5B2C8B352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5F1B2B0-0437-4889-B691-EE90FEF83B45}"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93701-6608-47E8-B5E3-F5B2C8B352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5F1B2B0-0437-4889-B691-EE90FEF83B45}"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93701-6608-47E8-B5E3-F5B2C8B352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5F1B2B0-0437-4889-B691-EE90FEF83B45}"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93701-6608-47E8-B5E3-F5B2C8B35276}"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5F1B2B0-0437-4889-B691-EE90FEF83B45}" type="datetimeFigureOut">
              <a:rPr lang="en-US" smtClean="0"/>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93701-6608-47E8-B5E3-F5B2C8B35276}"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B5F1B2B0-0437-4889-B691-EE90FEF83B45}" type="datetimeFigureOut">
              <a:rPr lang="en-US" smtClean="0"/>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93701-6608-47E8-B5E3-F5B2C8B352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5F1B2B0-0437-4889-B691-EE90FEF83B45}" type="datetimeFigureOut">
              <a:rPr lang="en-US" smtClean="0"/>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93701-6608-47E8-B5E3-F5B2C8B352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5F1B2B0-0437-4889-B691-EE90FEF83B45}"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93701-6608-47E8-B5E3-F5B2C8B35276}"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5F1B2B0-0437-4889-B691-EE90FEF83B45}"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93701-6608-47E8-B5E3-F5B2C8B35276}"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B5F1B2B0-0437-4889-B691-EE90FEF83B45}" type="datetimeFigureOut">
              <a:rPr lang="en-US" smtClean="0"/>
              <a:t>3/7/2012</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53593701-6608-47E8-B5E3-F5B2C8B3527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normAutofit fontScale="90000"/>
          </a:bodyPr>
          <a:lstStyle/>
          <a:p>
            <a:r>
              <a:rPr lang="en-US" dirty="0" smtClean="0"/>
              <a:t>Poem Explication on “The Rime of the Ancient Mariner” by Samuel Coleridge</a:t>
            </a:r>
            <a:endParaRPr lang="en-US" dirty="0"/>
          </a:p>
        </p:txBody>
      </p:sp>
      <p:sp>
        <p:nvSpPr>
          <p:cNvPr id="3" name="Subtitle 2"/>
          <p:cNvSpPr>
            <a:spLocks noGrp="1"/>
          </p:cNvSpPr>
          <p:nvPr>
            <p:ph type="subTitle" idx="1"/>
          </p:nvPr>
        </p:nvSpPr>
        <p:spPr/>
        <p:txBody>
          <a:bodyPr/>
          <a:lstStyle/>
          <a:p>
            <a:r>
              <a:rPr lang="en-US" dirty="0" smtClean="0"/>
              <a:t>By: Marianne File and Elizabeth </a:t>
            </a:r>
            <a:r>
              <a:rPr lang="en-US" dirty="0" err="1" smtClean="0"/>
              <a:t>Hamilt</a:t>
            </a:r>
            <a:endParaRPr lang="en-US" dirty="0"/>
          </a:p>
        </p:txBody>
      </p:sp>
      <p:pic>
        <p:nvPicPr>
          <p:cNvPr id="1026" name="Picture 2" descr="C:\Users\Marianne\AppData\Local\Microsoft\Windows\Temporary Internet Files\Content.IE5\ZWQWQIEB\MC900274200[1].wmf"/>
          <p:cNvPicPr>
            <a:picLocks noChangeAspect="1" noChangeArrowheads="1"/>
          </p:cNvPicPr>
          <p:nvPr/>
        </p:nvPicPr>
        <p:blipFill>
          <a:blip r:embed="rId2" cstate="print"/>
          <a:srcRect/>
          <a:stretch>
            <a:fillRect/>
          </a:stretch>
        </p:blipFill>
        <p:spPr bwMode="auto">
          <a:xfrm rot="770359">
            <a:off x="738730" y="3241776"/>
            <a:ext cx="3450510" cy="292205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a:xfrm>
            <a:off x="457200" y="1646237"/>
            <a:ext cx="8229600" cy="3763963"/>
          </a:xfrm>
        </p:spPr>
        <p:txBody>
          <a:bodyPr>
            <a:normAutofit/>
          </a:bodyPr>
          <a:lstStyle/>
          <a:p>
            <a:r>
              <a:rPr lang="en-US" dirty="0"/>
              <a:t>“Slimy sea, death-fires, burnt green, blue, and white, breeze to blow, and a hot copper sky,” “The fair breeze blew, the white foam flew, The furrow followed free,” “All in a hot and copper sky, The bloody sun, at noon,” “And every tongue, through utter drought.”</a:t>
            </a:r>
          </a:p>
          <a:p>
            <a:r>
              <a:rPr lang="en-US" dirty="0"/>
              <a:t>Sense mostly used is sight and touch. </a:t>
            </a:r>
          </a:p>
          <a:p>
            <a:r>
              <a:rPr lang="en-US" dirty="0"/>
              <a:t>Symbolism:</a:t>
            </a:r>
          </a:p>
          <a:p>
            <a:r>
              <a:rPr lang="en-US" dirty="0"/>
              <a:t>“But no sweet bird to slay”, “I had killed the bird”, “</a:t>
            </a:r>
            <a:r>
              <a:rPr lang="en-US" dirty="0" err="1"/>
              <a:t>Twas</a:t>
            </a:r>
            <a:r>
              <a:rPr lang="en-US" dirty="0"/>
              <a:t> right, said they, such birds to slay,” and “The silence of the sea”. </a:t>
            </a:r>
          </a:p>
          <a:p>
            <a:r>
              <a:rPr lang="en-US" dirty="0"/>
              <a:t>This poem uses symbolism with bird. </a:t>
            </a:r>
          </a:p>
        </p:txBody>
      </p:sp>
      <p:pic>
        <p:nvPicPr>
          <p:cNvPr id="10242" name="Picture 2" descr="C:\Users\Marianne\AppData\Local\Microsoft\Windows\Temporary Internet Files\Content.IE5\8FBDK4SU\MC900389670[1].wmf"/>
          <p:cNvPicPr>
            <a:picLocks noChangeAspect="1" noChangeArrowheads="1"/>
          </p:cNvPicPr>
          <p:nvPr/>
        </p:nvPicPr>
        <p:blipFill>
          <a:blip r:embed="rId2" cstate="print"/>
          <a:srcRect/>
          <a:stretch>
            <a:fillRect/>
          </a:stretch>
        </p:blipFill>
        <p:spPr bwMode="auto">
          <a:xfrm rot="259099">
            <a:off x="6465315" y="4709977"/>
            <a:ext cx="2605096" cy="2052858"/>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Sound contributing to a poem</a:t>
            </a:r>
            <a:endParaRPr lang="en-US" dirty="0"/>
          </a:p>
        </p:txBody>
      </p:sp>
      <p:sp>
        <p:nvSpPr>
          <p:cNvPr id="3" name="Content Placeholder 2"/>
          <p:cNvSpPr>
            <a:spLocks noGrp="1"/>
          </p:cNvSpPr>
          <p:nvPr>
            <p:ph idx="1"/>
          </p:nvPr>
        </p:nvSpPr>
        <p:spPr>
          <a:xfrm>
            <a:off x="457200" y="1646237"/>
            <a:ext cx="8229600" cy="3840163"/>
          </a:xfrm>
        </p:spPr>
        <p:txBody>
          <a:bodyPr>
            <a:normAutofit fontScale="92500" lnSpcReduction="20000"/>
          </a:bodyPr>
          <a:lstStyle/>
          <a:p>
            <a:r>
              <a:rPr lang="en-US" dirty="0"/>
              <a:t>There is no rhyme in this poem, but some words do repeat: mist, sea, blow, bird. Other words like root and soot appear long with shrink and drink. </a:t>
            </a:r>
          </a:p>
          <a:p>
            <a:r>
              <a:rPr lang="en-US" dirty="0"/>
              <a:t>A lot of repetition is used. Some lines are repeated. Mostly because the poem is based around the sea. </a:t>
            </a:r>
          </a:p>
          <a:p>
            <a:r>
              <a:rPr lang="en-US" dirty="0"/>
              <a:t>Examples are: Down dropped the breeze, the sails dropped down; Day after day, day after day; That made the breeze to blow. </a:t>
            </a:r>
          </a:p>
          <a:p>
            <a:r>
              <a:rPr lang="en-US" dirty="0"/>
              <a:t>Alliteration: “The furrow followed free,” “Water, water, everywhere” </a:t>
            </a:r>
          </a:p>
          <a:p>
            <a:r>
              <a:rPr lang="en-US" dirty="0"/>
              <a:t>There is repetition of vowel sounds like: noon and moon, shrink and drink, root and soot, follow and </a:t>
            </a:r>
            <a:r>
              <a:rPr lang="en-US" dirty="0" err="1"/>
              <a:t>hollo</a:t>
            </a:r>
            <a:r>
              <a:rPr lang="en-US" dirty="0"/>
              <a:t>. </a:t>
            </a:r>
          </a:p>
          <a:p>
            <a:r>
              <a:rPr lang="en-US" dirty="0"/>
              <a:t>No onomatopoeias.</a:t>
            </a:r>
          </a:p>
          <a:p>
            <a:r>
              <a:rPr lang="en-US" dirty="0"/>
              <a:t>There isn’t many harsh sounds. The sea was very silent, they mariners had to talk to make sound. Even though the poem does have any harsh or discordant sounds, it still tells a story of fear and anxiety</a:t>
            </a:r>
            <a:r>
              <a:rPr lang="en-US" dirty="0" smtClean="0"/>
              <a:t>.</a:t>
            </a:r>
            <a:endParaRPr lang="en-US" dirty="0"/>
          </a:p>
        </p:txBody>
      </p:sp>
      <p:pic>
        <p:nvPicPr>
          <p:cNvPr id="11266" name="Picture 2" descr="C:\Users\Marianne\AppData\Local\Microsoft\Windows\Temporary Internet Files\Content.IE5\5265OPC0\MP900443892[1].jpg"/>
          <p:cNvPicPr>
            <a:picLocks noChangeAspect="1" noChangeArrowheads="1"/>
          </p:cNvPicPr>
          <p:nvPr/>
        </p:nvPicPr>
        <p:blipFill>
          <a:blip r:embed="rId2" cstate="print"/>
          <a:srcRect/>
          <a:stretch>
            <a:fillRect/>
          </a:stretch>
        </p:blipFill>
        <p:spPr bwMode="auto">
          <a:xfrm rot="416890">
            <a:off x="5284366" y="5179131"/>
            <a:ext cx="2580752" cy="1679442"/>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 Structure</a:t>
            </a:r>
            <a:endParaRPr lang="en-US" dirty="0"/>
          </a:p>
        </p:txBody>
      </p:sp>
      <p:sp>
        <p:nvSpPr>
          <p:cNvPr id="3" name="Content Placeholder 2"/>
          <p:cNvSpPr>
            <a:spLocks noGrp="1"/>
          </p:cNvSpPr>
          <p:nvPr>
            <p:ph idx="1"/>
          </p:nvPr>
        </p:nvSpPr>
        <p:spPr/>
        <p:txBody>
          <a:bodyPr>
            <a:normAutofit/>
          </a:bodyPr>
          <a:lstStyle/>
          <a:p>
            <a:r>
              <a:rPr lang="en-US" dirty="0"/>
              <a:t>This poem is so big that it is broken into 7 parts. </a:t>
            </a:r>
          </a:p>
          <a:p>
            <a:r>
              <a:rPr lang="en-US" dirty="0"/>
              <a:t>It isn’t written as a sonnet, its ballad. </a:t>
            </a:r>
          </a:p>
          <a:p>
            <a:r>
              <a:rPr lang="en-US" dirty="0"/>
              <a:t>It is written in stanzas. </a:t>
            </a:r>
          </a:p>
          <a:p>
            <a:r>
              <a:rPr lang="en-US" dirty="0"/>
              <a:t>There isn’t any rhyming other than some repeating of words and words that end the same; shrink and drink is an example. </a:t>
            </a:r>
          </a:p>
        </p:txBody>
      </p:sp>
      <p:pic>
        <p:nvPicPr>
          <p:cNvPr id="12290" name="Picture 2" descr="C:\Users\Marianne\AppData\Local\Microsoft\Windows\Temporary Internet Files\Content.IE5\5265OPC0\MC900361484[1].wmf"/>
          <p:cNvPicPr>
            <a:picLocks noChangeAspect="1" noChangeArrowheads="1"/>
          </p:cNvPicPr>
          <p:nvPr/>
        </p:nvPicPr>
        <p:blipFill>
          <a:blip r:embed="rId2" cstate="print"/>
          <a:srcRect/>
          <a:stretch>
            <a:fillRect/>
          </a:stretch>
        </p:blipFill>
        <p:spPr bwMode="auto">
          <a:xfrm>
            <a:off x="3962400" y="4343400"/>
            <a:ext cx="3429000" cy="1928812"/>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Literal sense in a Poem</a:t>
            </a:r>
            <a:endParaRPr lang="en-US" dirty="0"/>
          </a:p>
        </p:txBody>
      </p:sp>
      <p:sp>
        <p:nvSpPr>
          <p:cNvPr id="3" name="Content Placeholder 2"/>
          <p:cNvSpPr>
            <a:spLocks noGrp="1"/>
          </p:cNvSpPr>
          <p:nvPr>
            <p:ph idx="1"/>
          </p:nvPr>
        </p:nvSpPr>
        <p:spPr>
          <a:xfrm>
            <a:off x="457200" y="1646237"/>
            <a:ext cx="8229600" cy="3154363"/>
          </a:xfrm>
        </p:spPr>
        <p:txBody>
          <a:bodyPr>
            <a:normAutofit fontScale="92500" lnSpcReduction="10000"/>
          </a:bodyPr>
          <a:lstStyle/>
          <a:p>
            <a:r>
              <a:rPr lang="en-US" sz="2600" dirty="0" smtClean="0"/>
              <a:t>1) a. At first, the sailors were quite upset with the Mariner and the fact that he killed the Albatross. When the fog cleared though, the sailors decided that the bird didn’t control the breezes but the fog so then they congratulated him. Then the breezes slowed down and the ship became idle. Some of the sailors dreamed that a spirit followed beneath the ship from the land of mist and snow. The sailors </a:t>
            </a:r>
            <a:r>
              <a:rPr lang="en-US" sz="2600" dirty="0" err="1" smtClean="0"/>
              <a:t>blaimed</a:t>
            </a:r>
            <a:r>
              <a:rPr lang="en-US" sz="2600" dirty="0"/>
              <a:t> </a:t>
            </a:r>
            <a:r>
              <a:rPr lang="en-US" sz="2600" dirty="0" smtClean="0"/>
              <a:t>the Mariner for what happened and hung the bird around the Mariner’s neck like a cross</a:t>
            </a:r>
            <a:r>
              <a:rPr lang="en-US" dirty="0" smtClean="0"/>
              <a:t>.</a:t>
            </a:r>
            <a:endParaRPr lang="en-US" dirty="0"/>
          </a:p>
        </p:txBody>
      </p:sp>
      <p:pic>
        <p:nvPicPr>
          <p:cNvPr id="2050" name="Picture 2" descr="C:\Users\Marianne\AppData\Local\Microsoft\Windows\Temporary Internet Files\Content.IE5\OOOHMZNU\MC900281373[1].wmf"/>
          <p:cNvPicPr>
            <a:picLocks noChangeAspect="1" noChangeArrowheads="1"/>
          </p:cNvPicPr>
          <p:nvPr/>
        </p:nvPicPr>
        <p:blipFill>
          <a:blip r:embed="rId2" cstate="print"/>
          <a:srcRect/>
          <a:stretch>
            <a:fillRect/>
          </a:stretch>
        </p:blipFill>
        <p:spPr bwMode="auto">
          <a:xfrm rot="462895">
            <a:off x="5401281" y="4376675"/>
            <a:ext cx="2625977" cy="2411851"/>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of a Poem</a:t>
            </a:r>
            <a:endParaRPr lang="en-US" dirty="0"/>
          </a:p>
        </p:txBody>
      </p:sp>
      <p:sp>
        <p:nvSpPr>
          <p:cNvPr id="3" name="Content Placeholder 2"/>
          <p:cNvSpPr>
            <a:spLocks noGrp="1"/>
          </p:cNvSpPr>
          <p:nvPr>
            <p:ph idx="1"/>
          </p:nvPr>
        </p:nvSpPr>
        <p:spPr>
          <a:xfrm>
            <a:off x="304800" y="1447800"/>
            <a:ext cx="8229600" cy="4526280"/>
          </a:xfrm>
        </p:spPr>
        <p:txBody>
          <a:bodyPr>
            <a:normAutofit/>
          </a:bodyPr>
          <a:lstStyle/>
          <a:p>
            <a:pPr>
              <a:buNone/>
            </a:pPr>
            <a:r>
              <a:rPr lang="en-US" dirty="0" smtClean="0"/>
              <a:t>2) a. The poem consists of a pretty clear structure with concrete descriptions with vivid descriptions of what was occurring on the ship. Slang was not really a problem on this poem and was very easily readable for anyone who isn’t good with poems.</a:t>
            </a:r>
          </a:p>
          <a:p>
            <a:pPr>
              <a:buNone/>
            </a:pPr>
            <a:r>
              <a:rPr lang="en-US" dirty="0"/>
              <a:t> </a:t>
            </a:r>
            <a:r>
              <a:rPr lang="en-US" dirty="0" smtClean="0"/>
              <a:t>   b. In my opinion, I don’t think this poem creates innovative ideas or expressions. I honestly think this poem was meant to be a more straight forward poem.</a:t>
            </a:r>
            <a:endParaRPr lang="en-US" dirty="0"/>
          </a:p>
        </p:txBody>
      </p:sp>
      <p:pic>
        <p:nvPicPr>
          <p:cNvPr id="3077" name="Picture 5" descr="C:\Users\Marianne\AppData\Local\Microsoft\Windows\Temporary Internet Files\Content.IE5\ZWQWQIEB\MC900320380[1].wmf"/>
          <p:cNvPicPr>
            <a:picLocks noChangeAspect="1" noChangeArrowheads="1"/>
          </p:cNvPicPr>
          <p:nvPr/>
        </p:nvPicPr>
        <p:blipFill>
          <a:blip r:embed="rId2" cstate="print"/>
          <a:srcRect/>
          <a:stretch>
            <a:fillRect/>
          </a:stretch>
        </p:blipFill>
        <p:spPr bwMode="auto">
          <a:xfrm rot="346076">
            <a:off x="8142659" y="3535395"/>
            <a:ext cx="838200" cy="3288812"/>
          </a:xfrm>
          <a:prstGeom prst="rect">
            <a:avLst/>
          </a:prstGeom>
          <a:noFill/>
        </p:spPr>
      </p:pic>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of the Poem</a:t>
            </a:r>
            <a:endParaRPr lang="en-US" dirty="0"/>
          </a:p>
        </p:txBody>
      </p:sp>
      <p:sp>
        <p:nvSpPr>
          <p:cNvPr id="3" name="Content Placeholder 2"/>
          <p:cNvSpPr>
            <a:spLocks noGrp="1"/>
          </p:cNvSpPr>
          <p:nvPr>
            <p:ph idx="1"/>
          </p:nvPr>
        </p:nvSpPr>
        <p:spPr/>
        <p:txBody>
          <a:bodyPr>
            <a:normAutofit/>
          </a:bodyPr>
          <a:lstStyle/>
          <a:p>
            <a:pPr>
              <a:buNone/>
            </a:pPr>
            <a:r>
              <a:rPr lang="en-US" dirty="0" smtClean="0"/>
              <a:t>2) c. I wouldn’t say this poem has any underlying meaning since everything is pretty straight forward. Although I would have to say that the bird plays a big role in this section of the poem.</a:t>
            </a:r>
          </a:p>
          <a:p>
            <a:pPr>
              <a:buNone/>
            </a:pPr>
            <a:r>
              <a:rPr lang="en-US" dirty="0"/>
              <a:t> </a:t>
            </a:r>
            <a:r>
              <a:rPr lang="en-US" dirty="0" smtClean="0"/>
              <a:t>  </a:t>
            </a:r>
          </a:p>
          <a:p>
            <a:pPr>
              <a:buNone/>
            </a:pPr>
            <a:r>
              <a:rPr lang="en-US" dirty="0" smtClean="0"/>
              <a:t> d. Albatrosses were considered good luck by sailors; figurative sense of "burden" (1936) is from Coleridge's "Rime of the Ancient Mariner" (1798) about the bad luck of a sailor who shoots an albatross and then is forced to wear its corpse as an indication that he, not the whole ship, offended against the bird. The prison-island of Alcatraz in San Francisco Bay is named for pelicans that roosted there.</a:t>
            </a:r>
            <a:endParaRPr lang="en-US" dirty="0"/>
          </a:p>
        </p:txBody>
      </p:sp>
      <p:pic>
        <p:nvPicPr>
          <p:cNvPr id="4098" name="Picture 2" descr="C:\Users\Marianne\AppData\Local\Microsoft\Windows\Temporary Internet Files\Content.IE5\5265OPC0\MM900286828[1].gif"/>
          <p:cNvPicPr>
            <a:picLocks noChangeAspect="1" noChangeArrowheads="1" noCrop="1"/>
          </p:cNvPicPr>
          <p:nvPr/>
        </p:nvPicPr>
        <p:blipFill>
          <a:blip r:embed="rId2" cstate="print"/>
          <a:srcRect/>
          <a:stretch>
            <a:fillRect/>
          </a:stretch>
        </p:blipFill>
        <p:spPr bwMode="auto">
          <a:xfrm rot="576837">
            <a:off x="6670758" y="109714"/>
            <a:ext cx="1381760" cy="15240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tone and mood of the poem</a:t>
            </a:r>
            <a:endParaRPr lang="en-US" dirty="0"/>
          </a:p>
        </p:txBody>
      </p:sp>
      <p:sp>
        <p:nvSpPr>
          <p:cNvPr id="3" name="Content Placeholder 2"/>
          <p:cNvSpPr>
            <a:spLocks noGrp="1"/>
          </p:cNvSpPr>
          <p:nvPr>
            <p:ph idx="1"/>
          </p:nvPr>
        </p:nvSpPr>
        <p:spPr>
          <a:xfrm>
            <a:off x="457200" y="1646237"/>
            <a:ext cx="8229600" cy="3687763"/>
          </a:xfrm>
        </p:spPr>
        <p:txBody>
          <a:bodyPr>
            <a:normAutofit/>
          </a:bodyPr>
          <a:lstStyle/>
          <a:p>
            <a:pPr>
              <a:buNone/>
            </a:pPr>
            <a:r>
              <a:rPr lang="en-US" dirty="0" smtClean="0"/>
              <a:t>3) a. The emotion of this poem shows a distraught and anxious setting. The reason for this setting is because of the fact that the Mariner killed the bird when they were thinking the bird was the key to their success. Once the news was out that the bird was killed, the moods changed to negative and distrustful, wanting to kill the Mariner.</a:t>
            </a:r>
          </a:p>
          <a:p>
            <a:pPr>
              <a:buNone/>
            </a:pPr>
            <a:r>
              <a:rPr lang="en-US" dirty="0"/>
              <a:t> </a:t>
            </a:r>
            <a:r>
              <a:rPr lang="en-US" dirty="0" smtClean="0"/>
              <a:t>   </a:t>
            </a:r>
          </a:p>
          <a:p>
            <a:pPr>
              <a:buNone/>
            </a:pPr>
            <a:r>
              <a:rPr lang="en-US" dirty="0" smtClean="0"/>
              <a:t>b. I would say most of this section of the whole poem was leaning towards more the angry and sad side, than the happy side. </a:t>
            </a:r>
            <a:endParaRPr lang="en-US" dirty="0"/>
          </a:p>
        </p:txBody>
      </p:sp>
      <p:pic>
        <p:nvPicPr>
          <p:cNvPr id="5122" name="Picture 2" descr="C:\Users\Marianne\AppData\Local\Microsoft\Windows\Temporary Internet Files\Content.IE5\OOOHMZNU\MC900215540[1].wmf"/>
          <p:cNvPicPr>
            <a:picLocks noChangeAspect="1" noChangeArrowheads="1"/>
          </p:cNvPicPr>
          <p:nvPr/>
        </p:nvPicPr>
        <p:blipFill>
          <a:blip r:embed="rId2" cstate="print"/>
          <a:srcRect/>
          <a:stretch>
            <a:fillRect/>
          </a:stretch>
        </p:blipFill>
        <p:spPr bwMode="auto">
          <a:xfrm>
            <a:off x="5562600" y="4648200"/>
            <a:ext cx="2175850" cy="1954040"/>
          </a:xfrm>
          <a:prstGeom prst="rect">
            <a:avLst/>
          </a:prstGeom>
          <a:noFill/>
        </p:spPr>
      </p:pic>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en-US" dirty="0" smtClean="0"/>
              <a:t>Tone and Mood continued</a:t>
            </a:r>
            <a:endParaRPr lang="en-US" dirty="0"/>
          </a:p>
        </p:txBody>
      </p:sp>
      <p:sp>
        <p:nvSpPr>
          <p:cNvPr id="3" name="Content Placeholder 2"/>
          <p:cNvSpPr>
            <a:spLocks noGrp="1"/>
          </p:cNvSpPr>
          <p:nvPr>
            <p:ph idx="1"/>
          </p:nvPr>
        </p:nvSpPr>
        <p:spPr>
          <a:xfrm>
            <a:off x="457200" y="1646237"/>
            <a:ext cx="8229600" cy="3306763"/>
          </a:xfrm>
        </p:spPr>
        <p:txBody>
          <a:bodyPr>
            <a:normAutofit/>
          </a:bodyPr>
          <a:lstStyle/>
          <a:p>
            <a:r>
              <a:rPr lang="en-US" dirty="0" smtClean="0"/>
              <a:t>3) c. Nothing is ironic about this poem in my opinion. When the bird gets killed, there is a direct stanza on what took place. The poem gives off an anxious vibe, just as the mood was at the time. I don’t see anything ironic about that. </a:t>
            </a:r>
          </a:p>
          <a:p>
            <a:pPr>
              <a:buNone/>
            </a:pPr>
            <a:r>
              <a:rPr lang="en-US" dirty="0" smtClean="0"/>
              <a:t>       d. I feel like the mood is negative towards the Mariner. I feel as if all of the rest of the sailors on the ship are tense and want to kill the Mariner. This eventually happens anyways, but even before I felt like they were not too pleased with the Mariner.</a:t>
            </a:r>
            <a:endParaRPr lang="en-US" dirty="0"/>
          </a:p>
        </p:txBody>
      </p:sp>
      <p:pic>
        <p:nvPicPr>
          <p:cNvPr id="6146" name="Picture 2" descr="C:\Users\Marianne\AppData\Local\Microsoft\Windows\Temporary Internet Files\Content.IE5\ZWQWQIEB\MC900440390[1].png"/>
          <p:cNvPicPr>
            <a:picLocks noChangeAspect="1" noChangeArrowheads="1"/>
          </p:cNvPicPr>
          <p:nvPr/>
        </p:nvPicPr>
        <p:blipFill>
          <a:blip r:embed="rId2" cstate="print"/>
          <a:srcRect/>
          <a:stretch>
            <a:fillRect/>
          </a:stretch>
        </p:blipFill>
        <p:spPr bwMode="auto">
          <a:xfrm>
            <a:off x="4953000" y="3810000"/>
            <a:ext cx="3048000" cy="30480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rhetorical situation implied by the Poem</a:t>
            </a:r>
            <a:endParaRPr lang="en-US" dirty="0"/>
          </a:p>
        </p:txBody>
      </p:sp>
      <p:sp>
        <p:nvSpPr>
          <p:cNvPr id="3" name="Content Placeholder 2"/>
          <p:cNvSpPr>
            <a:spLocks noGrp="1"/>
          </p:cNvSpPr>
          <p:nvPr>
            <p:ph idx="1"/>
          </p:nvPr>
        </p:nvSpPr>
        <p:spPr>
          <a:xfrm>
            <a:off x="457200" y="1646237"/>
            <a:ext cx="8229600" cy="3687763"/>
          </a:xfrm>
        </p:spPr>
        <p:txBody>
          <a:bodyPr>
            <a:normAutofit/>
          </a:bodyPr>
          <a:lstStyle/>
          <a:p>
            <a:pPr>
              <a:buNone/>
            </a:pPr>
            <a:r>
              <a:rPr lang="en-US" dirty="0" smtClean="0"/>
              <a:t>4) a. The Mariner is speaking in the poem to no one in particular. In my opinion, the poem was kind of like a journal as if he was venting while writing down the unbelievable thing he had done while on a boat. I don’t think was a special occasion but I think that due to the situation, he wanted to jot down how he was feeling. The purpose was mainly to vent though. </a:t>
            </a:r>
          </a:p>
          <a:p>
            <a:pPr>
              <a:buNone/>
            </a:pPr>
            <a:endParaRPr lang="en-US" dirty="0"/>
          </a:p>
        </p:txBody>
      </p:sp>
      <p:pic>
        <p:nvPicPr>
          <p:cNvPr id="7170" name="Picture 2" descr="C:\Users\Marianne\AppData\Local\Microsoft\Windows\Temporary Internet Files\Content.IE5\5265OPC0\MP900439466[1].jpg"/>
          <p:cNvPicPr>
            <a:picLocks noChangeAspect="1" noChangeArrowheads="1"/>
          </p:cNvPicPr>
          <p:nvPr/>
        </p:nvPicPr>
        <p:blipFill>
          <a:blip r:embed="rId2" cstate="print"/>
          <a:srcRect/>
          <a:stretch>
            <a:fillRect/>
          </a:stretch>
        </p:blipFill>
        <p:spPr bwMode="auto">
          <a:xfrm rot="214521">
            <a:off x="5545173" y="4812992"/>
            <a:ext cx="2596551" cy="196596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Rhetorical Situation Continued</a:t>
            </a:r>
            <a:endParaRPr lang="en-US" dirty="0"/>
          </a:p>
        </p:txBody>
      </p:sp>
      <p:sp>
        <p:nvSpPr>
          <p:cNvPr id="3" name="Content Placeholder 2"/>
          <p:cNvSpPr>
            <a:spLocks noGrp="1"/>
          </p:cNvSpPr>
          <p:nvPr>
            <p:ph idx="1"/>
          </p:nvPr>
        </p:nvSpPr>
        <p:spPr>
          <a:xfrm>
            <a:off x="3962400" y="1646236"/>
            <a:ext cx="4724400" cy="5211763"/>
          </a:xfrm>
        </p:spPr>
        <p:txBody>
          <a:bodyPr>
            <a:normAutofit/>
          </a:bodyPr>
          <a:lstStyle/>
          <a:p>
            <a:pPr>
              <a:buNone/>
            </a:pPr>
            <a:r>
              <a:rPr lang="en-US" dirty="0"/>
              <a:t>4</a:t>
            </a:r>
            <a:r>
              <a:rPr lang="en-US" dirty="0" smtClean="0"/>
              <a:t>) b. The poem was written as if it seemed like he was talking to whoever decided to read it. Although I feel like this was being jotted down, I feel like the poem was written as if it were a story. This helps to keep interest of others.</a:t>
            </a:r>
            <a:endParaRPr lang="en-US" dirty="0"/>
          </a:p>
        </p:txBody>
      </p:sp>
      <p:pic>
        <p:nvPicPr>
          <p:cNvPr id="8194" name="Picture 2" descr="C:\Users\Marianne\AppData\Local\Microsoft\Windows\Temporary Internet Files\Content.IE5\5265OPC0\MP900431826[1].jpg"/>
          <p:cNvPicPr>
            <a:picLocks noChangeAspect="1" noChangeArrowheads="1"/>
          </p:cNvPicPr>
          <p:nvPr/>
        </p:nvPicPr>
        <p:blipFill>
          <a:blip r:embed="rId2" cstate="print"/>
          <a:srcRect/>
          <a:stretch>
            <a:fillRect/>
          </a:stretch>
        </p:blipFill>
        <p:spPr bwMode="auto">
          <a:xfrm rot="21375360">
            <a:off x="228600" y="2057400"/>
            <a:ext cx="3886200" cy="38862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Figurative Language </a:t>
            </a:r>
            <a:endParaRPr lang="en-US" dirty="0"/>
          </a:p>
        </p:txBody>
      </p:sp>
      <p:sp>
        <p:nvSpPr>
          <p:cNvPr id="3" name="Content Placeholder 2"/>
          <p:cNvSpPr>
            <a:spLocks noGrp="1"/>
          </p:cNvSpPr>
          <p:nvPr>
            <p:ph idx="1"/>
          </p:nvPr>
        </p:nvSpPr>
        <p:spPr>
          <a:xfrm>
            <a:off x="457200" y="1646237"/>
            <a:ext cx="8229600" cy="3763963"/>
          </a:xfrm>
        </p:spPr>
        <p:txBody>
          <a:bodyPr>
            <a:normAutofit/>
          </a:bodyPr>
          <a:lstStyle/>
          <a:p>
            <a:r>
              <a:rPr lang="en-US" dirty="0"/>
              <a:t>Similes: “The water, like a witch’s oil,” “As idle as a painted ship,” “Nor dim nor red, like God’s own head.” </a:t>
            </a:r>
          </a:p>
          <a:p>
            <a:r>
              <a:rPr lang="en-US" dirty="0"/>
              <a:t>Metaphors: “That made the breeze to blow,” </a:t>
            </a:r>
          </a:p>
          <a:p>
            <a:r>
              <a:rPr lang="en-US" dirty="0"/>
              <a:t>Personification: “The death-fires danced at night,”</a:t>
            </a:r>
          </a:p>
          <a:p>
            <a:r>
              <a:rPr lang="en-US" dirty="0"/>
              <a:t>Hyperbole, idiom, oxymoron, pun? Alliteration: “The furrow followed free,” “Water, water, everywhere” Hyperbole: “The bloody sun, at noon” </a:t>
            </a:r>
          </a:p>
        </p:txBody>
      </p:sp>
      <p:pic>
        <p:nvPicPr>
          <p:cNvPr id="9218" name="Picture 2" descr="C:\Users\Marianne\AppData\Local\Microsoft\Windows\Temporary Internet Files\Content.IE5\5265OPC0\MC900021454[1].wmf"/>
          <p:cNvPicPr>
            <a:picLocks noChangeAspect="1" noChangeArrowheads="1"/>
          </p:cNvPicPr>
          <p:nvPr/>
        </p:nvPicPr>
        <p:blipFill>
          <a:blip r:embed="rId2" cstate="print"/>
          <a:srcRect/>
          <a:stretch>
            <a:fillRect/>
          </a:stretch>
        </p:blipFill>
        <p:spPr bwMode="auto">
          <a:xfrm>
            <a:off x="4566787" y="5029200"/>
            <a:ext cx="3586613" cy="18288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212</TotalTime>
  <Words>1142</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 Pop</vt:lpstr>
      <vt:lpstr>Poem Explication on “The Rime of the Ancient Mariner” by Samuel Coleridge</vt:lpstr>
      <vt:lpstr>Literal sense in a Poem</vt:lpstr>
      <vt:lpstr>Diction of a Poem</vt:lpstr>
      <vt:lpstr>Diction of the Poem</vt:lpstr>
      <vt:lpstr>The tone and mood of the poem</vt:lpstr>
      <vt:lpstr>Tone and Mood continued</vt:lpstr>
      <vt:lpstr>The rhetorical situation implied by the Poem</vt:lpstr>
      <vt:lpstr>The Rhetorical Situation Continued</vt:lpstr>
      <vt:lpstr>Figurative Language </vt:lpstr>
      <vt:lpstr>Imagery</vt:lpstr>
      <vt:lpstr>Sound contributing to a poem</vt:lpstr>
      <vt:lpstr>Poem Structure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Poem Explication on “The Rime of the Ancient Mariner” by Samuel Coleridge</dc:title>
  <dc:creator>Marianne</dc:creator>
  <cp:lastModifiedBy>FILE, MARIANNE</cp:lastModifiedBy>
  <cp:revision>2</cp:revision>
  <dcterms:created xsi:type="dcterms:W3CDTF">2012-03-07T00:11:18Z</dcterms:created>
  <dcterms:modified xsi:type="dcterms:W3CDTF">2012-03-07T18:33:07Z</dcterms:modified>
</cp:coreProperties>
</file>